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3" r:id="rId3"/>
    <p:sldId id="274" r:id="rId4"/>
    <p:sldId id="258" r:id="rId5"/>
    <p:sldId id="259" r:id="rId6"/>
    <p:sldId id="272" r:id="rId7"/>
    <p:sldId id="264"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85858"/>
    <a:srgbClr val="F592A7"/>
    <a:srgbClr val="88C485"/>
    <a:srgbClr val="C68597"/>
    <a:srgbClr val="42C0EB"/>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BE1E1-0803-440C-9CEA-5DE32B52A3D6}" v="207" dt="2022-07-23T19:33:21.627"/>
    <p1510:client id="{1808A823-96BF-437C-87FA-D653FD5E852E}" v="452" dt="2022-07-23T21:24:17.142"/>
    <p1510:client id="{4A9F8DB6-5744-4E26-A2C1-77B7F529B0E0}" v="129" dt="2022-07-23T10:40:31.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008" y="58"/>
      </p:cViewPr>
      <p:guideLst>
        <p:guide orient="horz" pos="2880"/>
        <p:guide pos="512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31-Oct-24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4</a:t>
            </a:fld>
            <a:endParaRPr lang="en-US"/>
          </a:p>
        </p:txBody>
      </p:sp>
    </p:spTree>
    <p:extLst>
      <p:ext uri="{BB962C8B-B14F-4D97-AF65-F5344CB8AC3E}">
        <p14:creationId xmlns:p14="http://schemas.microsoft.com/office/powerpoint/2010/main" val="71843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31-Oct-24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31-Oct-24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31-Oct-24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31-Oct-24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31-Oct-24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31-Oct-24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31-Oct-24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31-Oct-24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31-Oct-24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31-Oct-24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31-Oct-24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31-Oct-24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err="1">
                <a:solidFill>
                  <a:srgbClr val="FF0066"/>
                </a:solidFill>
                <a:latin typeface="Times New Roman" pitchFamily="18" charset="0"/>
              </a:rPr>
              <a:t>TRƯỜNG</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TIỂU</a:t>
            </a:r>
            <a:r>
              <a:rPr lang="en-US" altLang="en-US" sz="3500" b="1" dirty="0">
                <a:solidFill>
                  <a:srgbClr val="FF0066"/>
                </a:solidFill>
                <a:latin typeface="Times New Roman" pitchFamily="18" charset="0"/>
              </a:rPr>
              <a:t> </a:t>
            </a:r>
            <a:r>
              <a:rPr lang="en-US" altLang="en-US" sz="3500" b="1" err="1">
                <a:solidFill>
                  <a:srgbClr val="FF0066"/>
                </a:solidFill>
                <a:latin typeface="Times New Roman" pitchFamily="18" charset="0"/>
              </a:rPr>
              <a:t>HỌC</a:t>
            </a:r>
            <a:r>
              <a:rPr lang="en-US" altLang="en-US" sz="3500" b="1">
                <a:solidFill>
                  <a:srgbClr val="FF0066"/>
                </a:solidFill>
                <a:latin typeface="Times New Roman" pitchFamily="18" charset="0"/>
              </a:rPr>
              <a:t> HÙNG THẮNG</a:t>
            </a:r>
            <a:endParaRPr lang="en-US" altLang="en-US" sz="3500" b="1" dirty="0">
              <a:solidFill>
                <a:srgbClr val="FF0066"/>
              </a:solidFill>
              <a:latin typeface="Times New Roman" pitchFamily="18" charset="0"/>
            </a:endParaRPr>
          </a:p>
        </p:txBody>
      </p:sp>
      <p:sp>
        <p:nvSpPr>
          <p:cNvPr id="10" name="Text Box 14"/>
          <p:cNvSpPr txBox="1">
            <a:spLocks noChangeArrowheads="1"/>
          </p:cNvSpPr>
          <p:nvPr/>
        </p:nvSpPr>
        <p:spPr bwMode="auto">
          <a:xfrm>
            <a:off x="1167327" y="4936083"/>
            <a:ext cx="14096999"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784" y="690800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704479" y="7148469"/>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14">
            <a:extLst>
              <a:ext uri="{FF2B5EF4-FFF2-40B4-BE49-F238E27FC236}">
                <a16:creationId xmlns:a16="http://schemas.microsoft.com/office/drawing/2014/main" id="{290AB2AC-C57E-ACB4-969B-888B593EA5EC}"/>
              </a:ext>
            </a:extLst>
          </p:cNvPr>
          <p:cNvSpPr txBox="1">
            <a:spLocks noChangeArrowheads="1"/>
          </p:cNvSpPr>
          <p:nvPr/>
        </p:nvSpPr>
        <p:spPr bwMode="auto">
          <a:xfrm>
            <a:off x="1018509" y="1423835"/>
            <a:ext cx="1524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19: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TAM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NHẬT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VUÔNG</a:t>
            </a:r>
            <a:endParaRPr lang="en-US" sz="3200" b="1" dirty="0">
              <a:solidFill>
                <a:srgbClr val="FF0000"/>
              </a:solidFill>
              <a:latin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20926" r="84185" b="70544"/>
          <a:stretch/>
        </p:blipFill>
        <p:spPr bwMode="auto">
          <a:xfrm>
            <a:off x="975519" y="2168749"/>
            <a:ext cx="244231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28" t="33657" r="50306" b="24074"/>
          <a:stretch/>
        </p:blipFill>
        <p:spPr bwMode="auto">
          <a:xfrm>
            <a:off x="3166409" y="3124200"/>
            <a:ext cx="10515600" cy="588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a:extLst>
              <a:ext uri="{FF2B5EF4-FFF2-40B4-BE49-F238E27FC236}">
                <a16:creationId xmlns:a16="http://schemas.microsoft.com/office/drawing/2014/main" id="{5BD3A18E-07B2-3FEA-ED17-34C3F4EB2601}"/>
              </a:ext>
            </a:extLst>
          </p:cNvPr>
          <p:cNvSpPr txBox="1"/>
          <p:nvPr/>
        </p:nvSpPr>
        <p:spPr>
          <a:xfrm>
            <a:off x="4634623" y="2539425"/>
            <a:ext cx="8037752" cy="584775"/>
          </a:xfrm>
          <a:prstGeom prst="rect">
            <a:avLst/>
          </a:prstGeom>
          <a:noFill/>
        </p:spPr>
        <p:txBody>
          <a:bodyPr wrap="square" rtlCol="0">
            <a:spAutoFit/>
          </a:bodyPr>
          <a:lstStyle/>
          <a:p>
            <a:pPr algn="ctr"/>
            <a:r>
              <a:rPr lang="vi-VN" sz="3200" b="1" dirty="0">
                <a:solidFill>
                  <a:srgbClr val="7030A0"/>
                </a:solidFill>
                <a:latin typeface="Times New Roman" pitchFamily="18" charset="0"/>
              </a:rPr>
              <a:t>Tiết 1: </a:t>
            </a:r>
            <a:r>
              <a:rPr lang="en-US" sz="3200" b="1" dirty="0" err="1">
                <a:solidFill>
                  <a:srgbClr val="7030A0"/>
                </a:solidFill>
                <a:latin typeface="Times New Roman" pitchFamily="18" charset="0"/>
              </a:rPr>
              <a:t>HÌNH</a:t>
            </a:r>
            <a:r>
              <a:rPr lang="en-US" sz="3200" b="1" dirty="0">
                <a:solidFill>
                  <a:srgbClr val="7030A0"/>
                </a:solidFill>
                <a:latin typeface="Times New Roman" pitchFamily="18" charset="0"/>
              </a:rPr>
              <a:t> TAM </a:t>
            </a:r>
            <a:r>
              <a:rPr lang="en-US" sz="3200" b="1" dirty="0" err="1">
                <a:solidFill>
                  <a:srgbClr val="7030A0"/>
                </a:solidFill>
                <a:latin typeface="Times New Roman" pitchFamily="18" charset="0"/>
              </a:rPr>
              <a:t>GIÁC</a:t>
            </a:r>
            <a:r>
              <a:rPr lang="en-US" sz="3200" b="1" dirty="0">
                <a:solidFill>
                  <a:srgbClr val="7030A0"/>
                </a:solidFill>
                <a:latin typeface="Times New Roman" pitchFamily="18" charset="0"/>
              </a:rPr>
              <a:t>, </a:t>
            </a:r>
            <a:r>
              <a:rPr lang="en-US" sz="3200" b="1" dirty="0" err="1">
                <a:solidFill>
                  <a:srgbClr val="7030A0"/>
                </a:solidFill>
                <a:latin typeface="Times New Roman" pitchFamily="18" charset="0"/>
              </a:rPr>
              <a:t>HÌNH</a:t>
            </a:r>
            <a:r>
              <a:rPr lang="en-US" sz="3200" b="1" dirty="0">
                <a:solidFill>
                  <a:srgbClr val="7030A0"/>
                </a:solidFill>
                <a:latin typeface="Times New Roman" pitchFamily="18" charset="0"/>
              </a:rPr>
              <a:t> </a:t>
            </a:r>
            <a:r>
              <a:rPr lang="en-US" sz="3200" b="1" dirty="0" err="1">
                <a:solidFill>
                  <a:srgbClr val="7030A0"/>
                </a:solidFill>
                <a:latin typeface="Times New Roman" pitchFamily="18" charset="0"/>
              </a:rPr>
              <a:t>TỨ</a:t>
            </a:r>
            <a:r>
              <a:rPr lang="en-US" sz="3200" b="1" dirty="0">
                <a:solidFill>
                  <a:srgbClr val="7030A0"/>
                </a:solidFill>
                <a:latin typeface="Times New Roman" pitchFamily="18" charset="0"/>
              </a:rPr>
              <a:t> </a:t>
            </a:r>
            <a:r>
              <a:rPr lang="en-US" sz="3200" b="1" dirty="0" err="1">
                <a:solidFill>
                  <a:srgbClr val="7030A0"/>
                </a:solidFill>
                <a:latin typeface="Times New Roman" pitchFamily="18" charset="0"/>
              </a:rPr>
              <a:t>GIÁC</a:t>
            </a:r>
            <a:endParaRPr lang="en-US" sz="3200" b="1" dirty="0">
              <a:solidFill>
                <a:srgbClr val="7030A0"/>
              </a:solidFill>
              <a:latin typeface="Times New Roman" pitchFamily="18" charset="0"/>
            </a:endParaRPr>
          </a:p>
        </p:txBody>
      </p:sp>
      <p:sp>
        <p:nvSpPr>
          <p:cNvPr id="14" name="TextBox 13"/>
          <p:cNvSpPr txBox="1"/>
          <p:nvPr/>
        </p:nvSpPr>
        <p:spPr>
          <a:xfrm>
            <a:off x="7742484" y="680177"/>
            <a:ext cx="1363450" cy="584775"/>
          </a:xfrm>
          <a:prstGeom prst="rect">
            <a:avLst/>
          </a:prstGeom>
          <a:noFill/>
        </p:spPr>
        <p:txBody>
          <a:bodyPr wrap="none" rtlCol="0">
            <a:spAutoFit/>
          </a:bodyPr>
          <a:lstStyle/>
          <a:p>
            <a:r>
              <a:rPr lang="en-US" sz="3200" b="1" u="sng" dirty="0" err="1">
                <a:solidFill>
                  <a:srgbClr val="FF0066"/>
                </a:solidFill>
                <a:latin typeface="Times New Roman" pitchFamily="18" charset="0"/>
                <a:cs typeface="Times New Roman" pitchFamily="18" charset="0"/>
              </a:rPr>
              <a:t>TOÁN</a:t>
            </a:r>
            <a:endParaRPr lang="en-US" sz="32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4091503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CFFDAD3-6A1A-45BD-6138-DAD8FCD00613}"/>
              </a:ext>
            </a:extLst>
          </p:cNvPr>
          <p:cNvSpPr/>
          <p:nvPr/>
        </p:nvSpPr>
        <p:spPr>
          <a:xfrm>
            <a:off x="4556919" y="7543800"/>
            <a:ext cx="7848600" cy="1447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1DB294-71F4-101C-968A-A463944691D4}"/>
              </a:ext>
            </a:extLst>
          </p:cNvPr>
          <p:cNvSpPr/>
          <p:nvPr/>
        </p:nvSpPr>
        <p:spPr>
          <a:xfrm>
            <a:off x="8900319" y="5410200"/>
            <a:ext cx="6096000" cy="1981200"/>
          </a:xfrm>
          <a:prstGeom prst="rect">
            <a:avLst/>
          </a:prstGeom>
          <a:solidFill>
            <a:srgbClr val="88C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71CBAB-437A-5C57-9EEF-9868E2A8850A}"/>
              </a:ext>
            </a:extLst>
          </p:cNvPr>
          <p:cNvSpPr/>
          <p:nvPr/>
        </p:nvSpPr>
        <p:spPr>
          <a:xfrm>
            <a:off x="1701313" y="5486400"/>
            <a:ext cx="5141606" cy="1905000"/>
          </a:xfrm>
          <a:prstGeom prst="rect">
            <a:avLst/>
          </a:prstGeom>
          <a:solidFill>
            <a:srgbClr val="F59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CF4585-2998-D201-6221-0225CC6BFDEE}"/>
              </a:ext>
            </a:extLst>
          </p:cNvPr>
          <p:cNvSpPr txBox="1"/>
          <p:nvPr/>
        </p:nvSpPr>
        <p:spPr>
          <a:xfrm>
            <a:off x="1737519" y="5410200"/>
            <a:ext cx="4572000"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Hình tam giác ABC có:</a:t>
            </a:r>
          </a:p>
        </p:txBody>
      </p:sp>
      <p:sp>
        <p:nvSpPr>
          <p:cNvPr id="21" name="TextBox 20">
            <a:extLst>
              <a:ext uri="{FF2B5EF4-FFF2-40B4-BE49-F238E27FC236}">
                <a16:creationId xmlns:a16="http://schemas.microsoft.com/office/drawing/2014/main" id="{8C92FAC2-1130-0A07-4C39-F6F397A4EACD}"/>
              </a:ext>
            </a:extLst>
          </p:cNvPr>
          <p:cNvSpPr txBox="1"/>
          <p:nvPr/>
        </p:nvSpPr>
        <p:spPr>
          <a:xfrm>
            <a:off x="1737527" y="5948809"/>
            <a:ext cx="4571992"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3 đỉnh là: A, B, C</a:t>
            </a:r>
          </a:p>
        </p:txBody>
      </p:sp>
      <p:sp>
        <p:nvSpPr>
          <p:cNvPr id="22" name="TextBox 21">
            <a:extLst>
              <a:ext uri="{FF2B5EF4-FFF2-40B4-BE49-F238E27FC236}">
                <a16:creationId xmlns:a16="http://schemas.microsoft.com/office/drawing/2014/main" id="{20570C5D-6844-6A69-45EB-1287F35146A2}"/>
              </a:ext>
            </a:extLst>
          </p:cNvPr>
          <p:cNvSpPr txBox="1"/>
          <p:nvPr/>
        </p:nvSpPr>
        <p:spPr>
          <a:xfrm>
            <a:off x="1701313" y="6640398"/>
            <a:ext cx="4836806"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3 cạnh là: AB, BC, CA</a:t>
            </a:r>
          </a:p>
        </p:txBody>
      </p:sp>
      <p:sp>
        <p:nvSpPr>
          <p:cNvPr id="24" name="TextBox 23">
            <a:extLst>
              <a:ext uri="{FF2B5EF4-FFF2-40B4-BE49-F238E27FC236}">
                <a16:creationId xmlns:a16="http://schemas.microsoft.com/office/drawing/2014/main" id="{B8D29AAB-D5C6-E867-6A75-F142DA992B0D}"/>
              </a:ext>
            </a:extLst>
          </p:cNvPr>
          <p:cNvSpPr txBox="1"/>
          <p:nvPr/>
        </p:nvSpPr>
        <p:spPr>
          <a:xfrm>
            <a:off x="9165125" y="5410200"/>
            <a:ext cx="4572000"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Hình tứ giác MNPQ có:</a:t>
            </a:r>
          </a:p>
        </p:txBody>
      </p:sp>
      <p:sp>
        <p:nvSpPr>
          <p:cNvPr id="25" name="TextBox 24">
            <a:extLst>
              <a:ext uri="{FF2B5EF4-FFF2-40B4-BE49-F238E27FC236}">
                <a16:creationId xmlns:a16="http://schemas.microsoft.com/office/drawing/2014/main" id="{8969693A-4EFE-483A-8451-4C012C459AD8}"/>
              </a:ext>
            </a:extLst>
          </p:cNvPr>
          <p:cNvSpPr txBox="1"/>
          <p:nvPr/>
        </p:nvSpPr>
        <p:spPr>
          <a:xfrm>
            <a:off x="9203233" y="5945832"/>
            <a:ext cx="4571992"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4 đỉnh là: M, N, P, Q</a:t>
            </a:r>
          </a:p>
        </p:txBody>
      </p:sp>
      <p:sp>
        <p:nvSpPr>
          <p:cNvPr id="26" name="TextBox 25">
            <a:extLst>
              <a:ext uri="{FF2B5EF4-FFF2-40B4-BE49-F238E27FC236}">
                <a16:creationId xmlns:a16="http://schemas.microsoft.com/office/drawing/2014/main" id="{4C5668F6-88F0-C6F1-1C2C-8B140B72017B}"/>
              </a:ext>
            </a:extLst>
          </p:cNvPr>
          <p:cNvSpPr txBox="1"/>
          <p:nvPr/>
        </p:nvSpPr>
        <p:spPr>
          <a:xfrm>
            <a:off x="9128919" y="6640398"/>
            <a:ext cx="594360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4 cạnh là: MN, NP, PQ, QM</a:t>
            </a:r>
          </a:p>
        </p:txBody>
      </p:sp>
      <p:sp>
        <p:nvSpPr>
          <p:cNvPr id="28" name="TextBox 27">
            <a:extLst>
              <a:ext uri="{FF2B5EF4-FFF2-40B4-BE49-F238E27FC236}">
                <a16:creationId xmlns:a16="http://schemas.microsoft.com/office/drawing/2014/main" id="{3188385F-8DEB-BFD1-733E-7276113E8DA1}"/>
              </a:ext>
            </a:extLst>
          </p:cNvPr>
          <p:cNvSpPr txBox="1"/>
          <p:nvPr/>
        </p:nvSpPr>
        <p:spPr>
          <a:xfrm>
            <a:off x="4751439" y="7696200"/>
            <a:ext cx="713472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Hình tam giác có 3 đỉnh và 3 cạnh.</a:t>
            </a:r>
          </a:p>
        </p:txBody>
      </p:sp>
      <p:sp>
        <p:nvSpPr>
          <p:cNvPr id="29" name="TextBox 28">
            <a:extLst>
              <a:ext uri="{FF2B5EF4-FFF2-40B4-BE49-F238E27FC236}">
                <a16:creationId xmlns:a16="http://schemas.microsoft.com/office/drawing/2014/main" id="{F3993881-F38D-6336-1A90-8043560D3F9E}"/>
              </a:ext>
            </a:extLst>
          </p:cNvPr>
          <p:cNvSpPr txBox="1"/>
          <p:nvPr/>
        </p:nvSpPr>
        <p:spPr>
          <a:xfrm>
            <a:off x="4751439" y="8257631"/>
            <a:ext cx="713472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Hình tứ giác có 4 đỉnh và 4 cạnh.</a:t>
            </a:r>
          </a:p>
        </p:txBody>
      </p:sp>
      <p:pic>
        <p:nvPicPr>
          <p:cNvPr id="19" name="Picture 18">
            <a:extLst>
              <a:ext uri="{FF2B5EF4-FFF2-40B4-BE49-F238E27FC236}">
                <a16:creationId xmlns:a16="http://schemas.microsoft.com/office/drawing/2014/main" id="{338D56BC-3DA2-1240-D274-E07FAF57DDC7}"/>
              </a:ext>
            </a:extLst>
          </p:cNvPr>
          <p:cNvPicPr>
            <a:picLocks noChangeAspect="1"/>
          </p:cNvPicPr>
          <p:nvPr/>
        </p:nvPicPr>
        <p:blipFill>
          <a:blip r:embed="rId2">
            <a:clrChange>
              <a:clrFrom>
                <a:srgbClr val="FDFBFF"/>
              </a:clrFrom>
              <a:clrTo>
                <a:srgbClr val="FDFB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195719" y="2918825"/>
            <a:ext cx="4067735" cy="2305050"/>
          </a:xfrm>
          <a:prstGeom prst="rect">
            <a:avLst/>
          </a:prstGeom>
        </p:spPr>
      </p:pic>
      <p:pic>
        <p:nvPicPr>
          <p:cNvPr id="32" name="Picture 31">
            <a:extLst>
              <a:ext uri="{FF2B5EF4-FFF2-40B4-BE49-F238E27FC236}">
                <a16:creationId xmlns:a16="http://schemas.microsoft.com/office/drawing/2014/main" id="{1795563D-005F-A8D3-68FE-79D8ECD04D5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Lst>
          </a:blip>
          <a:srcRect l="11353" t="16138" r="7488"/>
          <a:stretch/>
        </p:blipFill>
        <p:spPr>
          <a:xfrm>
            <a:off x="1909915" y="2918825"/>
            <a:ext cx="3505201" cy="2516188"/>
          </a:xfrm>
          <a:prstGeom prst="rect">
            <a:avLst/>
          </a:prstGeom>
        </p:spPr>
      </p:pic>
      <p:pic>
        <p:nvPicPr>
          <p:cNvPr id="3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85" t="20926" r="84185" b="70544"/>
          <a:stretch/>
        </p:blipFill>
        <p:spPr bwMode="auto">
          <a:xfrm>
            <a:off x="1280319" y="1676400"/>
            <a:ext cx="244231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14">
            <a:extLst>
              <a:ext uri="{FF2B5EF4-FFF2-40B4-BE49-F238E27FC236}">
                <a16:creationId xmlns:a16="http://schemas.microsoft.com/office/drawing/2014/main" id="{290AB2AC-C57E-ACB4-969B-888B593EA5EC}"/>
              </a:ext>
            </a:extLst>
          </p:cNvPr>
          <p:cNvSpPr txBox="1">
            <a:spLocks noChangeArrowheads="1"/>
          </p:cNvSpPr>
          <p:nvPr/>
        </p:nvSpPr>
        <p:spPr bwMode="auto">
          <a:xfrm>
            <a:off x="1033499" y="1188849"/>
            <a:ext cx="1524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19: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TAM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NHẬT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VUÔNG</a:t>
            </a:r>
            <a:endParaRPr lang="en-US" sz="3200" b="1" dirty="0">
              <a:solidFill>
                <a:srgbClr val="FF0000"/>
              </a:solidFill>
              <a:latin typeface="Times New Roman" pitchFamily="18" charset="0"/>
            </a:endParaRPr>
          </a:p>
        </p:txBody>
      </p:sp>
      <p:sp>
        <p:nvSpPr>
          <p:cNvPr id="42" name="TextBox 41"/>
          <p:cNvSpPr txBox="1"/>
          <p:nvPr/>
        </p:nvSpPr>
        <p:spPr>
          <a:xfrm>
            <a:off x="7742484" y="680177"/>
            <a:ext cx="1363450" cy="584775"/>
          </a:xfrm>
          <a:prstGeom prst="rect">
            <a:avLst/>
          </a:prstGeom>
          <a:noFill/>
        </p:spPr>
        <p:txBody>
          <a:bodyPr wrap="none" rtlCol="0">
            <a:spAutoFit/>
          </a:bodyPr>
          <a:lstStyle/>
          <a:p>
            <a:r>
              <a:rPr lang="en-US" sz="3200" b="1" u="sng" dirty="0" err="1">
                <a:solidFill>
                  <a:srgbClr val="FF0066"/>
                </a:solidFill>
                <a:latin typeface="Times New Roman" pitchFamily="18" charset="0"/>
                <a:cs typeface="Times New Roman" pitchFamily="18" charset="0"/>
              </a:rPr>
              <a:t>TOÁN</a:t>
            </a:r>
            <a:endParaRPr lang="en-US" sz="32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086815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3" grpId="0" animBg="1"/>
      <p:bldP spid="11" grpId="0" animBg="1"/>
      <p:bldP spid="9" grpId="0"/>
      <p:bldP spid="21" grpId="0"/>
      <p:bldP spid="22" grpId="0"/>
      <p:bldP spid="24" grpId="0"/>
      <p:bldP spid="25" grpId="0"/>
      <p:bldP spid="26"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ECE574-9B0C-EE2C-BFF3-8966BDD9BFA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918" t="11049" r="1587"/>
          <a:stretch/>
        </p:blipFill>
        <p:spPr>
          <a:xfrm>
            <a:off x="2464830" y="3991457"/>
            <a:ext cx="11504587" cy="4572000"/>
          </a:xfrm>
          <a:prstGeom prst="rect">
            <a:avLst/>
          </a:prstGeom>
        </p:spPr>
      </p:pic>
      <p:sp>
        <p:nvSpPr>
          <p:cNvPr id="26" name="Rectangle 25">
            <a:extLst>
              <a:ext uri="{FF2B5EF4-FFF2-40B4-BE49-F238E27FC236}">
                <a16:creationId xmlns:a16="http://schemas.microsoft.com/office/drawing/2014/main" id="{A9270225-6B3B-98CC-C7CB-F5FD19216DBC}"/>
              </a:ext>
            </a:extLst>
          </p:cNvPr>
          <p:cNvSpPr/>
          <p:nvPr/>
        </p:nvSpPr>
        <p:spPr>
          <a:xfrm>
            <a:off x="8824119" y="7459309"/>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30F6357-95A8-2B40-C40C-6F4238B748D8}"/>
              </a:ext>
            </a:extLst>
          </p:cNvPr>
          <p:cNvSpPr txBox="1"/>
          <p:nvPr/>
        </p:nvSpPr>
        <p:spPr>
          <a:xfrm>
            <a:off x="2675253" y="2960480"/>
            <a:ext cx="11811000" cy="646331"/>
          </a:xfrm>
          <a:prstGeom prst="rect">
            <a:avLst/>
          </a:prstGeom>
          <a:no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Nêu tên các đỉnh và các cạnh của mỗi hình ( theo mẫu).</a:t>
            </a:r>
          </a:p>
        </p:txBody>
      </p:sp>
      <p:sp>
        <p:nvSpPr>
          <p:cNvPr id="16" name="Oval 15">
            <a:extLst>
              <a:ext uri="{FF2B5EF4-FFF2-40B4-BE49-F238E27FC236}">
                <a16:creationId xmlns:a16="http://schemas.microsoft.com/office/drawing/2014/main" id="{B5DD3ACD-09A7-77E6-7C89-C79BED5CBA45}"/>
              </a:ext>
            </a:extLst>
          </p:cNvPr>
          <p:cNvSpPr/>
          <p:nvPr/>
        </p:nvSpPr>
        <p:spPr>
          <a:xfrm>
            <a:off x="1924533" y="293506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extBox 16">
            <a:extLst>
              <a:ext uri="{FF2B5EF4-FFF2-40B4-BE49-F238E27FC236}">
                <a16:creationId xmlns:a16="http://schemas.microsoft.com/office/drawing/2014/main" id="{31E2C070-A5B1-DDB5-B49D-EBBA9F65E2FB}"/>
              </a:ext>
            </a:extLst>
          </p:cNvPr>
          <p:cNvSpPr txBox="1"/>
          <p:nvPr/>
        </p:nvSpPr>
        <p:spPr>
          <a:xfrm>
            <a:off x="2111623" y="292295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1</a:t>
            </a:r>
          </a:p>
        </p:txBody>
      </p:sp>
      <p:sp>
        <p:nvSpPr>
          <p:cNvPr id="18" name="TextBox 17">
            <a:extLst>
              <a:ext uri="{FF2B5EF4-FFF2-40B4-BE49-F238E27FC236}">
                <a16:creationId xmlns:a16="http://schemas.microsoft.com/office/drawing/2014/main" id="{E287BC70-2447-8E8C-5F6E-5A6FF4998D05}"/>
              </a:ext>
            </a:extLst>
          </p:cNvPr>
          <p:cNvSpPr txBox="1"/>
          <p:nvPr/>
        </p:nvSpPr>
        <p:spPr>
          <a:xfrm>
            <a:off x="8933235" y="7347332"/>
            <a:ext cx="1605383"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D, E, G</a:t>
            </a:r>
          </a:p>
        </p:txBody>
      </p:sp>
      <p:sp>
        <p:nvSpPr>
          <p:cNvPr id="20" name="Rectangle 19">
            <a:extLst>
              <a:ext uri="{FF2B5EF4-FFF2-40B4-BE49-F238E27FC236}">
                <a16:creationId xmlns:a16="http://schemas.microsoft.com/office/drawing/2014/main" id="{97AB04F2-F8DD-0567-07CF-B88F18B1E62B}"/>
              </a:ext>
            </a:extLst>
          </p:cNvPr>
          <p:cNvSpPr/>
          <p:nvPr/>
        </p:nvSpPr>
        <p:spPr>
          <a:xfrm>
            <a:off x="11795919" y="7426137"/>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928208-6A44-BA50-AE75-AE54C264A5E1}"/>
              </a:ext>
            </a:extLst>
          </p:cNvPr>
          <p:cNvSpPr/>
          <p:nvPr/>
        </p:nvSpPr>
        <p:spPr>
          <a:xfrm>
            <a:off x="8366919" y="8001000"/>
            <a:ext cx="2209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DD9FCD-AF76-F876-33AB-ED4201117208}"/>
              </a:ext>
            </a:extLst>
          </p:cNvPr>
          <p:cNvSpPr/>
          <p:nvPr/>
        </p:nvSpPr>
        <p:spPr>
          <a:xfrm>
            <a:off x="11795919" y="8026694"/>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A97DAB0-34A2-FAED-F67C-A01C9FEF4F35}"/>
              </a:ext>
            </a:extLst>
          </p:cNvPr>
          <p:cNvSpPr txBox="1"/>
          <p:nvPr/>
        </p:nvSpPr>
        <p:spPr>
          <a:xfrm>
            <a:off x="8443119" y="7922195"/>
            <a:ext cx="2275634"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D</a:t>
            </a:r>
            <a:r>
              <a:rPr lang="vi-VN" b="1" dirty="0">
                <a:solidFill>
                  <a:srgbClr val="0000FF"/>
                </a:solidFill>
                <a:latin typeface="Times New Roman" panose="02020603050405020304" pitchFamily="18" charset="0"/>
                <a:cs typeface="Times New Roman" panose="02020603050405020304" pitchFamily="18" charset="0"/>
              </a:rPr>
              <a:t>G</a:t>
            </a:r>
            <a:r>
              <a:rPr lang="en-US" b="1" dirty="0">
                <a:solidFill>
                  <a:srgbClr val="0000FF"/>
                </a:solidFill>
                <a:latin typeface="Times New Roman" panose="02020603050405020304" pitchFamily="18" charset="0"/>
                <a:cs typeface="Times New Roman" panose="02020603050405020304" pitchFamily="18" charset="0"/>
              </a:rPr>
              <a:t> GE, ED</a:t>
            </a:r>
          </a:p>
        </p:txBody>
      </p:sp>
      <p:sp>
        <p:nvSpPr>
          <p:cNvPr id="24" name="TextBox 23">
            <a:extLst>
              <a:ext uri="{FF2B5EF4-FFF2-40B4-BE49-F238E27FC236}">
                <a16:creationId xmlns:a16="http://schemas.microsoft.com/office/drawing/2014/main" id="{78F011E5-0249-3210-4981-CF1CA1F96A17}"/>
              </a:ext>
            </a:extLst>
          </p:cNvPr>
          <p:cNvSpPr txBox="1"/>
          <p:nvPr/>
        </p:nvSpPr>
        <p:spPr>
          <a:xfrm>
            <a:off x="11529347" y="7347332"/>
            <a:ext cx="1873535"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A, B, C, D</a:t>
            </a:r>
          </a:p>
        </p:txBody>
      </p:sp>
      <p:sp>
        <p:nvSpPr>
          <p:cNvPr id="25" name="TextBox 24">
            <a:extLst>
              <a:ext uri="{FF2B5EF4-FFF2-40B4-BE49-F238E27FC236}">
                <a16:creationId xmlns:a16="http://schemas.microsoft.com/office/drawing/2014/main" id="{867E7A69-1980-EB4A-58BC-7872FEAFE32D}"/>
              </a:ext>
            </a:extLst>
          </p:cNvPr>
          <p:cNvSpPr txBox="1"/>
          <p:nvPr/>
        </p:nvSpPr>
        <p:spPr>
          <a:xfrm>
            <a:off x="11043134" y="7885941"/>
            <a:ext cx="3078226" cy="538609"/>
          </a:xfrm>
          <a:prstGeom prst="rect">
            <a:avLst/>
          </a:prstGeom>
          <a:noFill/>
          <a:ln>
            <a:noFill/>
          </a:ln>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AB, BC, CD, DA</a:t>
            </a: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692" t="28518" r="26849" b="61111"/>
          <a:stretch/>
        </p:blipFill>
        <p:spPr bwMode="auto">
          <a:xfrm>
            <a:off x="594519" y="1692134"/>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14">
            <a:extLst>
              <a:ext uri="{FF2B5EF4-FFF2-40B4-BE49-F238E27FC236}">
                <a16:creationId xmlns:a16="http://schemas.microsoft.com/office/drawing/2014/main" id="{290AB2AC-C57E-ACB4-969B-888B593EA5EC}"/>
              </a:ext>
            </a:extLst>
          </p:cNvPr>
          <p:cNvSpPr txBox="1">
            <a:spLocks noChangeArrowheads="1"/>
          </p:cNvSpPr>
          <p:nvPr/>
        </p:nvSpPr>
        <p:spPr bwMode="auto">
          <a:xfrm>
            <a:off x="1033499" y="1188849"/>
            <a:ext cx="1524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19: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TAM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NHẬT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VUÔNG</a:t>
            </a:r>
            <a:endParaRPr lang="en-US" sz="3200" b="1" dirty="0">
              <a:solidFill>
                <a:srgbClr val="FF0000"/>
              </a:solidFill>
              <a:latin typeface="Times New Roman" pitchFamily="18" charset="0"/>
            </a:endParaRPr>
          </a:p>
        </p:txBody>
      </p:sp>
      <p:sp>
        <p:nvSpPr>
          <p:cNvPr id="38" name="TextBox 37"/>
          <p:cNvSpPr txBox="1"/>
          <p:nvPr/>
        </p:nvSpPr>
        <p:spPr>
          <a:xfrm>
            <a:off x="7742484" y="680177"/>
            <a:ext cx="1363450" cy="584775"/>
          </a:xfrm>
          <a:prstGeom prst="rect">
            <a:avLst/>
          </a:prstGeom>
          <a:noFill/>
        </p:spPr>
        <p:txBody>
          <a:bodyPr wrap="none" rtlCol="0">
            <a:spAutoFit/>
          </a:bodyPr>
          <a:lstStyle/>
          <a:p>
            <a:r>
              <a:rPr lang="en-US" sz="3200" b="1" u="sng" dirty="0" err="1">
                <a:solidFill>
                  <a:srgbClr val="FF0066"/>
                </a:solidFill>
                <a:latin typeface="Times New Roman" pitchFamily="18" charset="0"/>
                <a:cs typeface="Times New Roman" pitchFamily="18" charset="0"/>
              </a:rPr>
              <a:t>TOÁN</a:t>
            </a:r>
            <a:endParaRPr lang="en-US" sz="32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23656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p:bldP spid="21" grpId="0" animBg="1"/>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C243E5AF-CAC9-EE35-B7C1-B4516FA05999}"/>
              </a:ext>
            </a:extLst>
          </p:cNvPr>
          <p:cNvSpPr/>
          <p:nvPr/>
        </p:nvSpPr>
        <p:spPr>
          <a:xfrm>
            <a:off x="1591246" y="300945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TextBox 24">
            <a:extLst>
              <a:ext uri="{FF2B5EF4-FFF2-40B4-BE49-F238E27FC236}">
                <a16:creationId xmlns:a16="http://schemas.microsoft.com/office/drawing/2014/main" id="{E8E9383F-6775-5510-6F05-692630B58684}"/>
              </a:ext>
            </a:extLst>
          </p:cNvPr>
          <p:cNvSpPr txBox="1"/>
          <p:nvPr/>
        </p:nvSpPr>
        <p:spPr>
          <a:xfrm>
            <a:off x="1778336" y="299734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a:t>
            </a:r>
          </a:p>
        </p:txBody>
      </p:sp>
      <p:sp>
        <p:nvSpPr>
          <p:cNvPr id="27" name="TextBox 26">
            <a:extLst>
              <a:ext uri="{FF2B5EF4-FFF2-40B4-BE49-F238E27FC236}">
                <a16:creationId xmlns:a16="http://schemas.microsoft.com/office/drawing/2014/main" id="{C42E6274-E306-6D0A-FC74-685357AAA8A0}"/>
              </a:ext>
            </a:extLst>
          </p:cNvPr>
          <p:cNvSpPr txBox="1"/>
          <p:nvPr/>
        </p:nvSpPr>
        <p:spPr>
          <a:xfrm>
            <a:off x="2246533" y="3005316"/>
            <a:ext cx="12825986" cy="1261884"/>
          </a:xfrm>
          <a:prstGeom prst="rect">
            <a:avLst/>
          </a:prstGeom>
          <a:noFill/>
        </p:spPr>
        <p:txBody>
          <a:bodyPr wrap="square" rtlCol="0">
            <a:spAutoFit/>
          </a:bodyPr>
          <a:lstStyle/>
          <a:p>
            <a:r>
              <a:rPr lang="en-US" sz="3800" b="1" dirty="0" err="1">
                <a:solidFill>
                  <a:srgbClr val="0000FF"/>
                </a:solidFill>
                <a:latin typeface="Times New Roman" pitchFamily="18" charset="0"/>
                <a:cs typeface="Times New Roman" pitchFamily="18" charset="0"/>
              </a:rPr>
              <a:t>Nêu</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tên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a:solidFill>
                  <a:srgbClr val="0000FF"/>
                </a:solidFill>
                <a:latin typeface="Times New Roman" pitchFamily="18" charset="0"/>
                <a:cs typeface="Times New Roman" pitchFamily="18" charset="0"/>
              </a:rPr>
              <a:t> tam </a:t>
            </a:r>
            <a:r>
              <a:rPr lang="en-US" sz="3800" b="1" dirty="0" err="1">
                <a:solidFill>
                  <a:srgbClr val="0000FF"/>
                </a:solidFill>
                <a:latin typeface="Times New Roman" pitchFamily="18" charset="0"/>
                <a:cs typeface="Times New Roman" pitchFamily="18" charset="0"/>
              </a:rPr>
              <a:t>giác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tứ</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giác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trong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vẽ</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dưới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đây</a:t>
            </a:r>
            <a:r>
              <a:rPr lang="en-US" sz="3800" b="1" dirty="0">
                <a:solidFill>
                  <a:srgbClr val="0000FF"/>
                </a:solidFill>
                <a:latin typeface="Times New Roman" pitchFamily="18" charset="0"/>
                <a:cs typeface="Times New Roman" pitchFamily="18" charset="0"/>
              </a:rPr>
              <a:t>.</a:t>
            </a:r>
          </a:p>
        </p:txBody>
      </p:sp>
      <p:pic>
        <p:nvPicPr>
          <p:cNvPr id="19" name="Picture 18">
            <a:extLst>
              <a:ext uri="{FF2B5EF4-FFF2-40B4-BE49-F238E27FC236}">
                <a16:creationId xmlns:a16="http://schemas.microsoft.com/office/drawing/2014/main" id="{F40FBCE7-CCCE-ECD6-ABF8-C709382581FA}"/>
              </a:ext>
            </a:extLst>
          </p:cNvPr>
          <p:cNvPicPr>
            <a:picLocks noChangeAspect="1"/>
          </p:cNvPicPr>
          <p:nvPr/>
        </p:nvPicPr>
        <p:blipFill>
          <a:blip r:embed="rId2"/>
          <a:stretch>
            <a:fillRect/>
          </a:stretch>
        </p:blipFill>
        <p:spPr>
          <a:xfrm>
            <a:off x="8443119" y="3655790"/>
            <a:ext cx="7590178" cy="4785775"/>
          </a:xfrm>
          <a:prstGeom prst="rect">
            <a:avLst/>
          </a:prstGeom>
        </p:spPr>
      </p:pic>
      <p:sp>
        <p:nvSpPr>
          <p:cNvPr id="20" name="TextBox 19">
            <a:extLst>
              <a:ext uri="{FF2B5EF4-FFF2-40B4-BE49-F238E27FC236}">
                <a16:creationId xmlns:a16="http://schemas.microsoft.com/office/drawing/2014/main" id="{11564762-1135-B99A-C7A1-9EC071B37322}"/>
              </a:ext>
            </a:extLst>
          </p:cNvPr>
          <p:cNvSpPr txBox="1"/>
          <p:nvPr/>
        </p:nvSpPr>
        <p:spPr>
          <a:xfrm>
            <a:off x="2499519" y="4572000"/>
            <a:ext cx="4114800"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 Các hình tam giác: </a:t>
            </a:r>
          </a:p>
        </p:txBody>
      </p:sp>
      <p:sp>
        <p:nvSpPr>
          <p:cNvPr id="31" name="TextBox 30">
            <a:extLst>
              <a:ext uri="{FF2B5EF4-FFF2-40B4-BE49-F238E27FC236}">
                <a16:creationId xmlns:a16="http://schemas.microsoft.com/office/drawing/2014/main" id="{C2F9EAF2-D2AB-AB71-3119-5616B4CBE941}"/>
              </a:ext>
            </a:extLst>
          </p:cNvPr>
          <p:cNvSpPr txBox="1"/>
          <p:nvPr/>
        </p:nvSpPr>
        <p:spPr>
          <a:xfrm>
            <a:off x="2499519" y="6294339"/>
            <a:ext cx="4114800"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 Các hình tứ giác: </a:t>
            </a:r>
          </a:p>
        </p:txBody>
      </p:sp>
      <p:sp>
        <p:nvSpPr>
          <p:cNvPr id="21" name="TextBox 20">
            <a:extLst>
              <a:ext uri="{FF2B5EF4-FFF2-40B4-BE49-F238E27FC236}">
                <a16:creationId xmlns:a16="http://schemas.microsoft.com/office/drawing/2014/main" id="{A3200BF9-8938-0569-D1E6-D96BA0D71EA3}"/>
              </a:ext>
            </a:extLst>
          </p:cNvPr>
          <p:cNvSpPr txBox="1"/>
          <p:nvPr/>
        </p:nvSpPr>
        <p:spPr>
          <a:xfrm>
            <a:off x="2892606" y="5334000"/>
            <a:ext cx="1283313"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ACD, </a:t>
            </a:r>
          </a:p>
        </p:txBody>
      </p:sp>
      <p:cxnSp>
        <p:nvCxnSpPr>
          <p:cNvPr id="35" name="Straight Connector 34">
            <a:extLst>
              <a:ext uri="{FF2B5EF4-FFF2-40B4-BE49-F238E27FC236}">
                <a16:creationId xmlns:a16="http://schemas.microsoft.com/office/drawing/2014/main" id="{5443EE9E-F178-9E67-342F-D37804A0D172}"/>
              </a:ext>
            </a:extLst>
          </p:cNvPr>
          <p:cNvCxnSpPr>
            <a:cxnSpLocks/>
          </p:cNvCxnSpPr>
          <p:nvPr/>
        </p:nvCxnSpPr>
        <p:spPr>
          <a:xfrm flipH="1">
            <a:off x="9226693" y="4267200"/>
            <a:ext cx="588026"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F70EF1-6858-3AC6-C155-FB924B22AF45}"/>
              </a:ext>
            </a:extLst>
          </p:cNvPr>
          <p:cNvCxnSpPr>
            <a:cxnSpLocks/>
          </p:cNvCxnSpPr>
          <p:nvPr/>
        </p:nvCxnSpPr>
        <p:spPr>
          <a:xfrm>
            <a:off x="9814719" y="4267200"/>
            <a:ext cx="2423489"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7A1F5B0-851C-694B-787D-9C6D7739D4D1}"/>
              </a:ext>
            </a:extLst>
          </p:cNvPr>
          <p:cNvCxnSpPr>
            <a:cxnSpLocks/>
          </p:cNvCxnSpPr>
          <p:nvPr/>
        </p:nvCxnSpPr>
        <p:spPr>
          <a:xfrm>
            <a:off x="9226693" y="7604621"/>
            <a:ext cx="3011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2743EF3-AFBD-DE12-8B0F-FC33F5898671}"/>
              </a:ext>
            </a:extLst>
          </p:cNvPr>
          <p:cNvCxnSpPr>
            <a:cxnSpLocks/>
          </p:cNvCxnSpPr>
          <p:nvPr/>
        </p:nvCxnSpPr>
        <p:spPr>
          <a:xfrm flipH="1">
            <a:off x="12329319" y="4267200"/>
            <a:ext cx="2362200"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797237E-7B9E-906E-3BFA-C4E31023EDC0}"/>
              </a:ext>
            </a:extLst>
          </p:cNvPr>
          <p:cNvCxnSpPr>
            <a:cxnSpLocks/>
          </p:cNvCxnSpPr>
          <p:nvPr/>
        </p:nvCxnSpPr>
        <p:spPr>
          <a:xfrm flipH="1">
            <a:off x="9814719" y="4267199"/>
            <a:ext cx="48706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F9FA1F-B68C-2E49-3F5B-1AEDF8B08191}"/>
              </a:ext>
            </a:extLst>
          </p:cNvPr>
          <p:cNvCxnSpPr>
            <a:cxnSpLocks/>
          </p:cNvCxnSpPr>
          <p:nvPr/>
        </p:nvCxnSpPr>
        <p:spPr>
          <a:xfrm>
            <a:off x="12329319" y="7604621"/>
            <a:ext cx="3011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98FA90A-1925-AF05-3D01-E03382DCCDC4}"/>
              </a:ext>
            </a:extLst>
          </p:cNvPr>
          <p:cNvCxnSpPr>
            <a:cxnSpLocks/>
          </p:cNvCxnSpPr>
          <p:nvPr/>
        </p:nvCxnSpPr>
        <p:spPr>
          <a:xfrm>
            <a:off x="14709632" y="4228542"/>
            <a:ext cx="590724" cy="33401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B1FBEF9-8C44-2940-3AF5-4B5C5DF2F5A3}"/>
              </a:ext>
            </a:extLst>
          </p:cNvPr>
          <p:cNvSpPr txBox="1"/>
          <p:nvPr/>
        </p:nvSpPr>
        <p:spPr>
          <a:xfrm>
            <a:off x="5133057" y="5335613"/>
            <a:ext cx="1176462"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BEC</a:t>
            </a:r>
          </a:p>
        </p:txBody>
      </p:sp>
      <p:sp>
        <p:nvSpPr>
          <p:cNvPr id="69" name="TextBox 68">
            <a:extLst>
              <a:ext uri="{FF2B5EF4-FFF2-40B4-BE49-F238E27FC236}">
                <a16:creationId xmlns:a16="http://schemas.microsoft.com/office/drawing/2014/main" id="{D5A3D0B5-66DE-56B4-2DBB-3F62D00CA4DC}"/>
              </a:ext>
            </a:extLst>
          </p:cNvPr>
          <p:cNvSpPr txBox="1"/>
          <p:nvPr/>
        </p:nvSpPr>
        <p:spPr>
          <a:xfrm>
            <a:off x="4040778" y="5334000"/>
            <a:ext cx="1278141"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ABC, </a:t>
            </a:r>
          </a:p>
        </p:txBody>
      </p:sp>
      <p:sp>
        <p:nvSpPr>
          <p:cNvPr id="70" name="TextBox 69">
            <a:extLst>
              <a:ext uri="{FF2B5EF4-FFF2-40B4-BE49-F238E27FC236}">
                <a16:creationId xmlns:a16="http://schemas.microsoft.com/office/drawing/2014/main" id="{EAB157CF-A0AA-73B2-8141-0B32EBA7CCE9}"/>
              </a:ext>
            </a:extLst>
          </p:cNvPr>
          <p:cNvSpPr txBox="1"/>
          <p:nvPr/>
        </p:nvSpPr>
        <p:spPr>
          <a:xfrm>
            <a:off x="2550767" y="6909892"/>
            <a:ext cx="1625152"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ABCD, </a:t>
            </a:r>
          </a:p>
        </p:txBody>
      </p:sp>
      <p:sp>
        <p:nvSpPr>
          <p:cNvPr id="71" name="TextBox 70">
            <a:extLst>
              <a:ext uri="{FF2B5EF4-FFF2-40B4-BE49-F238E27FC236}">
                <a16:creationId xmlns:a16="http://schemas.microsoft.com/office/drawing/2014/main" id="{5F32BEDD-0C25-A505-F1DD-2A11E4D81B7A}"/>
              </a:ext>
            </a:extLst>
          </p:cNvPr>
          <p:cNvSpPr txBox="1"/>
          <p:nvPr/>
        </p:nvSpPr>
        <p:spPr>
          <a:xfrm>
            <a:off x="5519549" y="6956058"/>
            <a:ext cx="1462240"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ABED</a:t>
            </a:r>
          </a:p>
        </p:txBody>
      </p:sp>
      <p:sp>
        <p:nvSpPr>
          <p:cNvPr id="72" name="TextBox 71">
            <a:extLst>
              <a:ext uri="{FF2B5EF4-FFF2-40B4-BE49-F238E27FC236}">
                <a16:creationId xmlns:a16="http://schemas.microsoft.com/office/drawing/2014/main" id="{142BC559-0E1F-A6DE-5C31-3C2582EC6998}"/>
              </a:ext>
            </a:extLst>
          </p:cNvPr>
          <p:cNvSpPr txBox="1"/>
          <p:nvPr/>
        </p:nvSpPr>
        <p:spPr>
          <a:xfrm>
            <a:off x="4031721" y="6930097"/>
            <a:ext cx="1547133"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ABEC, </a:t>
            </a:r>
          </a:p>
        </p:txBody>
      </p:sp>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2" t="28518" r="26849" b="61111"/>
          <a:stretch/>
        </p:blipFill>
        <p:spPr bwMode="auto">
          <a:xfrm>
            <a:off x="497470" y="1713122"/>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14">
            <a:extLst>
              <a:ext uri="{FF2B5EF4-FFF2-40B4-BE49-F238E27FC236}">
                <a16:creationId xmlns:a16="http://schemas.microsoft.com/office/drawing/2014/main" id="{290AB2AC-C57E-ACB4-969B-888B593EA5EC}"/>
              </a:ext>
            </a:extLst>
          </p:cNvPr>
          <p:cNvSpPr txBox="1">
            <a:spLocks noChangeArrowheads="1"/>
          </p:cNvSpPr>
          <p:nvPr/>
        </p:nvSpPr>
        <p:spPr bwMode="auto">
          <a:xfrm>
            <a:off x="1033499" y="1188849"/>
            <a:ext cx="1524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19: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TAM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NHẬT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VUÔNG</a:t>
            </a:r>
            <a:endParaRPr lang="en-US" sz="3200" b="1" dirty="0">
              <a:solidFill>
                <a:srgbClr val="FF0000"/>
              </a:solidFill>
              <a:latin typeface="Times New Roman" pitchFamily="18" charset="0"/>
            </a:endParaRPr>
          </a:p>
        </p:txBody>
      </p:sp>
      <p:sp>
        <p:nvSpPr>
          <p:cNvPr id="44" name="TextBox 43"/>
          <p:cNvSpPr txBox="1"/>
          <p:nvPr/>
        </p:nvSpPr>
        <p:spPr>
          <a:xfrm>
            <a:off x="7742484" y="680177"/>
            <a:ext cx="1363450" cy="584775"/>
          </a:xfrm>
          <a:prstGeom prst="rect">
            <a:avLst/>
          </a:prstGeom>
          <a:noFill/>
        </p:spPr>
        <p:txBody>
          <a:bodyPr wrap="none" rtlCol="0">
            <a:spAutoFit/>
          </a:bodyPr>
          <a:lstStyle/>
          <a:p>
            <a:r>
              <a:rPr lang="en-US" sz="3200" b="1" u="sng" dirty="0" err="1">
                <a:solidFill>
                  <a:srgbClr val="FF0066"/>
                </a:solidFill>
                <a:latin typeface="Times New Roman" pitchFamily="18" charset="0"/>
                <a:cs typeface="Times New Roman" pitchFamily="18" charset="0"/>
              </a:rPr>
              <a:t>TOÁN</a:t>
            </a:r>
            <a:endParaRPr lang="en-US" sz="32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27204040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36"/>
                                        </p:tgtEl>
                                      </p:cBhvr>
                                    </p:animEffect>
                                    <p:set>
                                      <p:cBhvr>
                                        <p:cTn id="26" dur="1" fill="hold">
                                          <p:stCondLst>
                                            <p:cond delay="499"/>
                                          </p:stCondLst>
                                        </p:cTn>
                                        <p:tgtEl>
                                          <p:spTgt spid="36"/>
                                        </p:tgtEl>
                                        <p:attrNameLst>
                                          <p:attrName>style.visibility</p:attrName>
                                        </p:attrNameLst>
                                      </p:cBhvr>
                                      <p:to>
                                        <p:strVal val="hidden"/>
                                      </p:to>
                                    </p:set>
                                  </p:childTnLst>
                                </p:cTn>
                              </p:par>
                              <p:par>
                                <p:cTn id="27" presetID="14" presetClass="exit" presetSubtype="10" fill="hold" nodeType="withEffect">
                                  <p:stCondLst>
                                    <p:cond delay="0"/>
                                  </p:stCondLst>
                                  <p:childTnLst>
                                    <p:animEffect transition="out" filter="randombar(horizontal)">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nodeType="clickEffect">
                                  <p:stCondLst>
                                    <p:cond delay="0"/>
                                  </p:stCondLst>
                                  <p:childTnLst>
                                    <p:animEffect transition="out" filter="randombar(horizontal)">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par>
                                <p:cTn id="51" presetID="14" presetClass="exit" presetSubtype="10" fill="hold" nodeType="withEffect">
                                  <p:stCondLst>
                                    <p:cond delay="0"/>
                                  </p:stCondLst>
                                  <p:childTnLst>
                                    <p:animEffect transition="out" filter="randombar(horizontal)">
                                      <p:cBhvr>
                                        <p:cTn id="52" dur="500"/>
                                        <p:tgtEl>
                                          <p:spTgt spid="53"/>
                                        </p:tgtEl>
                                      </p:cBhvr>
                                    </p:animEffect>
                                    <p:set>
                                      <p:cBhvr>
                                        <p:cTn id="53" dur="1" fill="hold">
                                          <p:stCondLst>
                                            <p:cond delay="499"/>
                                          </p:stCondLst>
                                        </p:cTn>
                                        <p:tgtEl>
                                          <p:spTgt spid="53"/>
                                        </p:tgtEl>
                                        <p:attrNameLst>
                                          <p:attrName>style.visibility</p:attrName>
                                        </p:attrNameLst>
                                      </p:cBhvr>
                                      <p:to>
                                        <p:strVal val="hidden"/>
                                      </p:to>
                                    </p:set>
                                  </p:childTnLst>
                                </p:cTn>
                              </p:par>
                              <p:par>
                                <p:cTn id="54" presetID="14" presetClass="exit" presetSubtype="10" fill="hold" nodeType="withEffect">
                                  <p:stCondLst>
                                    <p:cond delay="0"/>
                                  </p:stCondLst>
                                  <p:childTnLst>
                                    <p:animEffect transition="out" filter="randombar(horizontal)">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nodeType="clickEffect">
                                  <p:stCondLst>
                                    <p:cond delay="0"/>
                                  </p:stCondLst>
                                  <p:childTnLst>
                                    <p:animEffect transition="out" filter="randombar(horizontal)">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4" presetClass="exit" presetSubtype="10" fill="hold" nodeType="withEffect">
                                  <p:stCondLst>
                                    <p:cond delay="0"/>
                                  </p:stCondLst>
                                  <p:childTnLst>
                                    <p:animEffect transition="out" filter="randombar(horizontal)">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par>
                                <p:cTn id="81" presetID="14" presetClass="exit" presetSubtype="10" fill="hold" nodeType="withEffect">
                                  <p:stCondLst>
                                    <p:cond delay="0"/>
                                  </p:stCondLst>
                                  <p:childTnLst>
                                    <p:animEffect transition="out" filter="randombar(horizontal)">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par>
                                <p:cTn id="95" presetID="10"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nodeType="clickEffect">
                                  <p:stCondLst>
                                    <p:cond delay="0"/>
                                  </p:stCondLst>
                                  <p:childTnLst>
                                    <p:animEffect transition="out" filter="randombar(horizontal)">
                                      <p:cBhvr>
                                        <p:cTn id="106" dur="500"/>
                                        <p:tgtEl>
                                          <p:spTgt spid="35"/>
                                        </p:tgtEl>
                                      </p:cBhvr>
                                    </p:animEffect>
                                    <p:set>
                                      <p:cBhvr>
                                        <p:cTn id="107" dur="1" fill="hold">
                                          <p:stCondLst>
                                            <p:cond delay="499"/>
                                          </p:stCondLst>
                                        </p:cTn>
                                        <p:tgtEl>
                                          <p:spTgt spid="35"/>
                                        </p:tgtEl>
                                        <p:attrNameLst>
                                          <p:attrName>style.visibility</p:attrName>
                                        </p:attrNameLst>
                                      </p:cBhvr>
                                      <p:to>
                                        <p:strVal val="hidden"/>
                                      </p:to>
                                    </p:set>
                                  </p:childTnLst>
                                </p:cTn>
                              </p:par>
                              <p:par>
                                <p:cTn id="108" presetID="14" presetClass="exit" presetSubtype="10" fill="hold" nodeType="withEffect">
                                  <p:stCondLst>
                                    <p:cond delay="0"/>
                                  </p:stCondLst>
                                  <p:childTnLst>
                                    <p:animEffect transition="out" filter="randombar(horizontal)">
                                      <p:cBhvr>
                                        <p:cTn id="109" dur="500"/>
                                        <p:tgtEl>
                                          <p:spTgt spid="40"/>
                                        </p:tgtEl>
                                      </p:cBhvr>
                                    </p:animEffect>
                                    <p:set>
                                      <p:cBhvr>
                                        <p:cTn id="110" dur="1" fill="hold">
                                          <p:stCondLst>
                                            <p:cond delay="499"/>
                                          </p:stCondLst>
                                        </p:cTn>
                                        <p:tgtEl>
                                          <p:spTgt spid="40"/>
                                        </p:tgtEl>
                                        <p:attrNameLst>
                                          <p:attrName>style.visibility</p:attrName>
                                        </p:attrNameLst>
                                      </p:cBhvr>
                                      <p:to>
                                        <p:strVal val="hidden"/>
                                      </p:to>
                                    </p:set>
                                  </p:childTnLst>
                                </p:cTn>
                              </p:par>
                              <p:par>
                                <p:cTn id="111" presetID="14" presetClass="exit" presetSubtype="10" fill="hold" nodeType="withEffect">
                                  <p:stCondLst>
                                    <p:cond delay="0"/>
                                  </p:stCondLst>
                                  <p:childTnLst>
                                    <p:animEffect transition="out" filter="randombar(horizontal)">
                                      <p:cBhvr>
                                        <p:cTn id="112" dur="500"/>
                                        <p:tgtEl>
                                          <p:spTgt spid="53"/>
                                        </p:tgtEl>
                                      </p:cBhvr>
                                    </p:animEffect>
                                    <p:set>
                                      <p:cBhvr>
                                        <p:cTn id="113" dur="1" fill="hold">
                                          <p:stCondLst>
                                            <p:cond delay="499"/>
                                          </p:stCondLst>
                                        </p:cTn>
                                        <p:tgtEl>
                                          <p:spTgt spid="53"/>
                                        </p:tgtEl>
                                        <p:attrNameLst>
                                          <p:attrName>style.visibility</p:attrName>
                                        </p:attrNameLst>
                                      </p:cBhvr>
                                      <p:to>
                                        <p:strVal val="hidden"/>
                                      </p:to>
                                    </p:set>
                                  </p:childTnLst>
                                </p:cTn>
                              </p:par>
                              <p:par>
                                <p:cTn id="114" presetID="14" presetClass="exit" presetSubtype="10" fill="hold" nodeType="withEffect">
                                  <p:stCondLst>
                                    <p:cond delay="0"/>
                                  </p:stCondLst>
                                  <p:childTnLst>
                                    <p:animEffect transition="out" filter="randombar(horizontal)">
                                      <p:cBhvr>
                                        <p:cTn id="115" dur="500"/>
                                        <p:tgtEl>
                                          <p:spTgt spid="49"/>
                                        </p:tgtEl>
                                      </p:cBhvr>
                                    </p:animEffect>
                                    <p:set>
                                      <p:cBhvr>
                                        <p:cTn id="116" dur="1" fill="hold">
                                          <p:stCondLst>
                                            <p:cond delay="499"/>
                                          </p:stCondLst>
                                        </p:cTn>
                                        <p:tgtEl>
                                          <p:spTgt spid="4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500"/>
                                        <p:tgtEl>
                                          <p:spTgt spid="53"/>
                                        </p:tgtEl>
                                      </p:cBhvr>
                                    </p:animEffect>
                                  </p:childTnLst>
                                </p:cTn>
                              </p:par>
                              <p:par>
                                <p:cTn id="125" presetID="10"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par>
                                <p:cTn id="128" presetID="10" presetClass="entr" presetSubtype="0"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fade">
                                      <p:cBhvr>
                                        <p:cTn id="135" dur="500"/>
                                        <p:tgtEl>
                                          <p:spTgt spid="72"/>
                                        </p:tgtEl>
                                      </p:cBhvr>
                                    </p:animEffect>
                                  </p:childTnLst>
                                </p:cTn>
                              </p:par>
                            </p:childTnLst>
                          </p:cTn>
                        </p:par>
                      </p:childTnLst>
                    </p:cTn>
                  </p:par>
                  <p:par>
                    <p:cTn id="136" fill="hold">
                      <p:stCondLst>
                        <p:cond delay="indefinite"/>
                      </p:stCondLst>
                      <p:childTnLst>
                        <p:par>
                          <p:cTn id="137" fill="hold">
                            <p:stCondLst>
                              <p:cond delay="0"/>
                            </p:stCondLst>
                            <p:childTnLst>
                              <p:par>
                                <p:cTn id="138" presetID="14" presetClass="exit" presetSubtype="10" fill="hold" nodeType="clickEffect">
                                  <p:stCondLst>
                                    <p:cond delay="0"/>
                                  </p:stCondLst>
                                  <p:childTnLst>
                                    <p:animEffect transition="out" filter="randombar(horizontal)">
                                      <p:cBhvr>
                                        <p:cTn id="139" dur="500"/>
                                        <p:tgtEl>
                                          <p:spTgt spid="36"/>
                                        </p:tgtEl>
                                      </p:cBhvr>
                                    </p:animEffect>
                                    <p:set>
                                      <p:cBhvr>
                                        <p:cTn id="140" dur="1" fill="hold">
                                          <p:stCondLst>
                                            <p:cond delay="499"/>
                                          </p:stCondLst>
                                        </p:cTn>
                                        <p:tgtEl>
                                          <p:spTgt spid="36"/>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53"/>
                                        </p:tgtEl>
                                      </p:cBhvr>
                                    </p:animEffect>
                                    <p:set>
                                      <p:cBhvr>
                                        <p:cTn id="143" dur="1" fill="hold">
                                          <p:stCondLst>
                                            <p:cond delay="499"/>
                                          </p:stCondLst>
                                        </p:cTn>
                                        <p:tgtEl>
                                          <p:spTgt spid="53"/>
                                        </p:tgtEl>
                                        <p:attrNameLst>
                                          <p:attrName>style.visibility</p:attrName>
                                        </p:attrNameLst>
                                      </p:cBhvr>
                                      <p:to>
                                        <p:strVal val="hidden"/>
                                      </p:to>
                                    </p:set>
                                  </p:childTnLst>
                                </p:cTn>
                              </p:par>
                              <p:par>
                                <p:cTn id="144" presetID="14" presetClass="exit" presetSubtype="10" fill="hold" nodeType="withEffect">
                                  <p:stCondLst>
                                    <p:cond delay="0"/>
                                  </p:stCondLst>
                                  <p:childTnLst>
                                    <p:animEffect transition="out" filter="randombar(horizontal)">
                                      <p:cBhvr>
                                        <p:cTn id="145" dur="500"/>
                                        <p:tgtEl>
                                          <p:spTgt spid="57"/>
                                        </p:tgtEl>
                                      </p:cBhvr>
                                    </p:animEffect>
                                    <p:set>
                                      <p:cBhvr>
                                        <p:cTn id="146" dur="1" fill="hold">
                                          <p:stCondLst>
                                            <p:cond delay="499"/>
                                          </p:stCondLst>
                                        </p:cTn>
                                        <p:tgtEl>
                                          <p:spTgt spid="57"/>
                                        </p:tgtEl>
                                        <p:attrNameLst>
                                          <p:attrName>style.visibility</p:attrName>
                                        </p:attrNameLst>
                                      </p:cBhvr>
                                      <p:to>
                                        <p:strVal val="hidden"/>
                                      </p:to>
                                    </p:set>
                                  </p:childTnLst>
                                </p:cTn>
                              </p:par>
                              <p:par>
                                <p:cTn id="147" presetID="14" presetClass="exit" presetSubtype="10" fill="hold" nodeType="withEffect">
                                  <p:stCondLst>
                                    <p:cond delay="0"/>
                                  </p:stCondLst>
                                  <p:childTnLst>
                                    <p:animEffect transition="out" filter="randombar(horizontal)">
                                      <p:cBhvr>
                                        <p:cTn id="148" dur="500"/>
                                        <p:tgtEl>
                                          <p:spTgt spid="56"/>
                                        </p:tgtEl>
                                      </p:cBhvr>
                                    </p:animEffect>
                                    <p:set>
                                      <p:cBhvr>
                                        <p:cTn id="149" dur="1" fill="hold">
                                          <p:stCondLst>
                                            <p:cond delay="499"/>
                                          </p:stCondLst>
                                        </p:cTn>
                                        <p:tgtEl>
                                          <p:spTgt spid="56"/>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500"/>
                                        <p:tgtEl>
                                          <p:spTgt spid="3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fade">
                                      <p:cBhvr>
                                        <p:cTn id="159" dur="500"/>
                                        <p:tgtEl>
                                          <p:spTgt spid="35"/>
                                        </p:tgtEl>
                                      </p:cBhvr>
                                    </p:animEffect>
                                  </p:childTnLst>
                                </p:cTn>
                              </p:par>
                              <p:par>
                                <p:cTn id="160" presetID="10" presetClass="entr" presetSubtype="0" fill="hold" nodeType="with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fade">
                                      <p:cBhvr>
                                        <p:cTn id="162" dur="500"/>
                                        <p:tgtEl>
                                          <p:spTgt spid="40"/>
                                        </p:tgtEl>
                                      </p:cBhvr>
                                    </p:animEffect>
                                  </p:childTnLst>
                                </p:cTn>
                              </p:par>
                              <p:par>
                                <p:cTn id="163" presetID="10" presetClass="entr" presetSubtype="0" fill="hold" nodeType="with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fade">
                                      <p:cBhvr>
                                        <p:cTn id="165" dur="500"/>
                                        <p:tgtEl>
                                          <p:spTgt spid="53"/>
                                        </p:tgtEl>
                                      </p:cBhvr>
                                    </p:animEffect>
                                  </p:childTnLst>
                                </p:cTn>
                              </p:par>
                              <p:par>
                                <p:cTn id="166" presetID="10" presetClass="entr" presetSubtype="0" fill="hold"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fade">
                                      <p:cBhvr>
                                        <p:cTn id="168" dur="500"/>
                                        <p:tgtEl>
                                          <p:spTgt spid="57"/>
                                        </p:tgtEl>
                                      </p:cBhvr>
                                    </p:animEffect>
                                  </p:childTnLst>
                                </p:cTn>
                              </p:par>
                              <p:par>
                                <p:cTn id="169" presetID="10" presetClass="entr" presetSubtype="0" fill="hold" nodeType="with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fade">
                                      <p:cBhvr>
                                        <p:cTn id="171" dur="500"/>
                                        <p:tgtEl>
                                          <p:spTgt spid="56"/>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71"/>
                                        </p:tgtEl>
                                        <p:attrNameLst>
                                          <p:attrName>style.visibility</p:attrName>
                                        </p:attrNameLst>
                                      </p:cBhvr>
                                      <p:to>
                                        <p:strVal val="visible"/>
                                      </p:to>
                                    </p:set>
                                    <p:animEffect transition="in" filter="fade">
                                      <p:cBhvr>
                                        <p:cTn id="176" dur="500"/>
                                        <p:tgtEl>
                                          <p:spTgt spid="71"/>
                                        </p:tgtEl>
                                      </p:cBhvr>
                                    </p:animEffect>
                                  </p:childTnLst>
                                </p:cTn>
                              </p:par>
                            </p:childTnLst>
                          </p:cTn>
                        </p:par>
                      </p:childTnLst>
                    </p:cTn>
                  </p:par>
                  <p:par>
                    <p:cTn id="177" fill="hold">
                      <p:stCondLst>
                        <p:cond delay="indefinite"/>
                      </p:stCondLst>
                      <p:childTnLst>
                        <p:par>
                          <p:cTn id="178" fill="hold">
                            <p:stCondLst>
                              <p:cond delay="0"/>
                            </p:stCondLst>
                            <p:childTnLst>
                              <p:par>
                                <p:cTn id="179" presetID="14" presetClass="exit" presetSubtype="10" fill="hold" nodeType="clickEffect">
                                  <p:stCondLst>
                                    <p:cond delay="0"/>
                                  </p:stCondLst>
                                  <p:childTnLst>
                                    <p:animEffect transition="out" filter="randombar(horizontal)">
                                      <p:cBhvr>
                                        <p:cTn id="180" dur="500"/>
                                        <p:tgtEl>
                                          <p:spTgt spid="35"/>
                                        </p:tgtEl>
                                      </p:cBhvr>
                                    </p:animEffect>
                                    <p:set>
                                      <p:cBhvr>
                                        <p:cTn id="181" dur="1" fill="hold">
                                          <p:stCondLst>
                                            <p:cond delay="499"/>
                                          </p:stCondLst>
                                        </p:cTn>
                                        <p:tgtEl>
                                          <p:spTgt spid="35"/>
                                        </p:tgtEl>
                                        <p:attrNameLst>
                                          <p:attrName>style.visibility</p:attrName>
                                        </p:attrNameLst>
                                      </p:cBhvr>
                                      <p:to>
                                        <p:strVal val="hidden"/>
                                      </p:to>
                                    </p:set>
                                  </p:childTnLst>
                                </p:cTn>
                              </p:par>
                              <p:par>
                                <p:cTn id="182" presetID="14" presetClass="exit" presetSubtype="10" fill="hold" nodeType="withEffect">
                                  <p:stCondLst>
                                    <p:cond delay="0"/>
                                  </p:stCondLst>
                                  <p:childTnLst>
                                    <p:animEffect transition="out" filter="randombar(horizontal)">
                                      <p:cBhvr>
                                        <p:cTn id="183" dur="500"/>
                                        <p:tgtEl>
                                          <p:spTgt spid="40"/>
                                        </p:tgtEl>
                                      </p:cBhvr>
                                    </p:animEffect>
                                    <p:set>
                                      <p:cBhvr>
                                        <p:cTn id="184" dur="1" fill="hold">
                                          <p:stCondLst>
                                            <p:cond delay="499"/>
                                          </p:stCondLst>
                                        </p:cTn>
                                        <p:tgtEl>
                                          <p:spTgt spid="40"/>
                                        </p:tgtEl>
                                        <p:attrNameLst>
                                          <p:attrName>style.visibility</p:attrName>
                                        </p:attrNameLst>
                                      </p:cBhvr>
                                      <p:to>
                                        <p:strVal val="hidden"/>
                                      </p:to>
                                    </p:set>
                                  </p:childTnLst>
                                </p:cTn>
                              </p:par>
                              <p:par>
                                <p:cTn id="185" presetID="14" presetClass="exit" presetSubtype="10" fill="hold" nodeType="withEffect">
                                  <p:stCondLst>
                                    <p:cond delay="0"/>
                                  </p:stCondLst>
                                  <p:childTnLst>
                                    <p:animEffect transition="out" filter="randombar(horizontal)">
                                      <p:cBhvr>
                                        <p:cTn id="186" dur="500"/>
                                        <p:tgtEl>
                                          <p:spTgt spid="53"/>
                                        </p:tgtEl>
                                      </p:cBhvr>
                                    </p:animEffect>
                                    <p:set>
                                      <p:cBhvr>
                                        <p:cTn id="187" dur="1" fill="hold">
                                          <p:stCondLst>
                                            <p:cond delay="499"/>
                                          </p:stCondLst>
                                        </p:cTn>
                                        <p:tgtEl>
                                          <p:spTgt spid="53"/>
                                        </p:tgtEl>
                                        <p:attrNameLst>
                                          <p:attrName>style.visibility</p:attrName>
                                        </p:attrNameLst>
                                      </p:cBhvr>
                                      <p:to>
                                        <p:strVal val="hidden"/>
                                      </p:to>
                                    </p:set>
                                  </p:childTnLst>
                                </p:cTn>
                              </p:par>
                              <p:par>
                                <p:cTn id="188" presetID="14" presetClass="exit" presetSubtype="10" fill="hold" nodeType="withEffect">
                                  <p:stCondLst>
                                    <p:cond delay="0"/>
                                  </p:stCondLst>
                                  <p:childTnLst>
                                    <p:animEffect transition="out" filter="randombar(horizontal)">
                                      <p:cBhvr>
                                        <p:cTn id="189" dur="500"/>
                                        <p:tgtEl>
                                          <p:spTgt spid="57"/>
                                        </p:tgtEl>
                                      </p:cBhvr>
                                    </p:animEffect>
                                    <p:set>
                                      <p:cBhvr>
                                        <p:cTn id="190" dur="1" fill="hold">
                                          <p:stCondLst>
                                            <p:cond delay="499"/>
                                          </p:stCondLst>
                                        </p:cTn>
                                        <p:tgtEl>
                                          <p:spTgt spid="57"/>
                                        </p:tgtEl>
                                        <p:attrNameLst>
                                          <p:attrName>style.visibility</p:attrName>
                                        </p:attrNameLst>
                                      </p:cBhvr>
                                      <p:to>
                                        <p:strVal val="hidden"/>
                                      </p:to>
                                    </p:set>
                                  </p:childTnLst>
                                </p:cTn>
                              </p:par>
                              <p:par>
                                <p:cTn id="191" presetID="14" presetClass="exit" presetSubtype="10" fill="hold" nodeType="withEffect">
                                  <p:stCondLst>
                                    <p:cond delay="0"/>
                                  </p:stCondLst>
                                  <p:childTnLst>
                                    <p:animEffect transition="out" filter="randombar(horizontal)">
                                      <p:cBhvr>
                                        <p:cTn id="192" dur="500"/>
                                        <p:tgtEl>
                                          <p:spTgt spid="56"/>
                                        </p:tgtEl>
                                      </p:cBhvr>
                                    </p:animEffect>
                                    <p:set>
                                      <p:cBhvr>
                                        <p:cTn id="19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8" grpId="0"/>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A06E7E-4D5B-47B9-3D61-D755D2190832}"/>
              </a:ext>
            </a:extLst>
          </p:cNvPr>
          <p:cNvSpPr/>
          <p:nvPr/>
        </p:nvSpPr>
        <p:spPr>
          <a:xfrm>
            <a:off x="1591246" y="323739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a16="http://schemas.microsoft.com/office/drawing/2014/main" id="{D5CBB72F-0673-059B-DE91-3CA6C3B0B6C6}"/>
              </a:ext>
            </a:extLst>
          </p:cNvPr>
          <p:cNvSpPr txBox="1"/>
          <p:nvPr/>
        </p:nvSpPr>
        <p:spPr>
          <a:xfrm>
            <a:off x="1778336" y="322528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a:t>
            </a:r>
          </a:p>
        </p:txBody>
      </p:sp>
      <p:sp>
        <p:nvSpPr>
          <p:cNvPr id="11" name="TextBox 10">
            <a:extLst>
              <a:ext uri="{FF2B5EF4-FFF2-40B4-BE49-F238E27FC236}">
                <a16:creationId xmlns:a16="http://schemas.microsoft.com/office/drawing/2014/main" id="{77A2A5E2-4677-F1CB-5C4C-76A4605BA914}"/>
              </a:ext>
            </a:extLst>
          </p:cNvPr>
          <p:cNvSpPr txBox="1"/>
          <p:nvPr/>
        </p:nvSpPr>
        <p:spPr>
          <a:xfrm>
            <a:off x="2318632" y="3202276"/>
            <a:ext cx="13820687" cy="1846659"/>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Mai đánh dấu một số điểm trên tờ giấy( như hình vẽ). Qua hai điểm trong các điểm đã đánh dấu, Mai có thể cắt tờ giấy theo đoạn thẳng nào để được:</a:t>
            </a:r>
          </a:p>
        </p:txBody>
      </p:sp>
      <p:pic>
        <p:nvPicPr>
          <p:cNvPr id="8" name="Picture 7">
            <a:extLst>
              <a:ext uri="{FF2B5EF4-FFF2-40B4-BE49-F238E27FC236}">
                <a16:creationId xmlns:a16="http://schemas.microsoft.com/office/drawing/2014/main" id="{5BAD9ECB-2006-16A8-8055-7B3FDCC3FEAC}"/>
              </a:ext>
            </a:extLst>
          </p:cNvPr>
          <p:cNvPicPr>
            <a:picLocks noChangeAspect="1"/>
          </p:cNvPicPr>
          <p:nvPr/>
        </p:nvPicPr>
        <p:blipFill rotWithShape="1">
          <a:blip r:embed="rId2"/>
          <a:srcRect l="7441" t="45546" r="46978" b="6384"/>
          <a:stretch/>
        </p:blipFill>
        <p:spPr>
          <a:xfrm>
            <a:off x="9692910" y="4703801"/>
            <a:ext cx="5069712" cy="3549879"/>
          </a:xfrm>
          <a:prstGeom prst="rect">
            <a:avLst/>
          </a:prstGeom>
        </p:spPr>
      </p:pic>
      <p:sp>
        <p:nvSpPr>
          <p:cNvPr id="13" name="TextBox 12">
            <a:extLst>
              <a:ext uri="{FF2B5EF4-FFF2-40B4-BE49-F238E27FC236}">
                <a16:creationId xmlns:a16="http://schemas.microsoft.com/office/drawing/2014/main" id="{CF6E1339-8D24-DE71-99E7-C6296CA603E4}"/>
              </a:ext>
            </a:extLst>
          </p:cNvPr>
          <p:cNvSpPr txBox="1"/>
          <p:nvPr/>
        </p:nvSpPr>
        <p:spPr>
          <a:xfrm>
            <a:off x="2542887" y="5167592"/>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 2 hình tứ giác?</a:t>
            </a:r>
          </a:p>
        </p:txBody>
      </p:sp>
      <p:sp>
        <p:nvSpPr>
          <p:cNvPr id="16" name="TextBox 15">
            <a:extLst>
              <a:ext uri="{FF2B5EF4-FFF2-40B4-BE49-F238E27FC236}">
                <a16:creationId xmlns:a16="http://schemas.microsoft.com/office/drawing/2014/main" id="{893D5557-0853-759F-5351-1ECC72F0FC6A}"/>
              </a:ext>
            </a:extLst>
          </p:cNvPr>
          <p:cNvSpPr txBox="1"/>
          <p:nvPr/>
        </p:nvSpPr>
        <p:spPr>
          <a:xfrm>
            <a:off x="2162133" y="7088476"/>
            <a:ext cx="7343688"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b) 1 hình tam giác và 1 hình tứ giác?</a:t>
            </a:r>
          </a:p>
        </p:txBody>
      </p:sp>
      <p:cxnSp>
        <p:nvCxnSpPr>
          <p:cNvPr id="20" name="Straight Connector 19">
            <a:extLst>
              <a:ext uri="{FF2B5EF4-FFF2-40B4-BE49-F238E27FC236}">
                <a16:creationId xmlns:a16="http://schemas.microsoft.com/office/drawing/2014/main" id="{BC6D6768-D839-2E68-CAF6-720631848C2A}"/>
              </a:ext>
            </a:extLst>
          </p:cNvPr>
          <p:cNvCxnSpPr>
            <a:cxnSpLocks/>
          </p:cNvCxnSpPr>
          <p:nvPr/>
        </p:nvCxnSpPr>
        <p:spPr>
          <a:xfrm flipH="1">
            <a:off x="11491119" y="5167592"/>
            <a:ext cx="1600200" cy="24542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A57A8B6-4DB9-FEBD-31D8-F5E339DAC280}"/>
              </a:ext>
            </a:extLst>
          </p:cNvPr>
          <p:cNvSpPr txBox="1"/>
          <p:nvPr/>
        </p:nvSpPr>
        <p:spPr>
          <a:xfrm>
            <a:off x="2708846" y="5846217"/>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Cắt theo đoạn MN:</a:t>
            </a:r>
          </a:p>
        </p:txBody>
      </p:sp>
      <p:sp>
        <p:nvSpPr>
          <p:cNvPr id="48" name="TextBox 47">
            <a:extLst>
              <a:ext uri="{FF2B5EF4-FFF2-40B4-BE49-F238E27FC236}">
                <a16:creationId xmlns:a16="http://schemas.microsoft.com/office/drawing/2014/main" id="{8043F8B9-AB9B-5B7D-06F6-D8E3DC905DF8}"/>
              </a:ext>
            </a:extLst>
          </p:cNvPr>
          <p:cNvSpPr txBox="1"/>
          <p:nvPr/>
        </p:nvSpPr>
        <p:spPr>
          <a:xfrm>
            <a:off x="2714842" y="7684294"/>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Cắt theo đoạn AN:</a:t>
            </a:r>
          </a:p>
        </p:txBody>
      </p:sp>
      <p:sp>
        <p:nvSpPr>
          <p:cNvPr id="52" name="TextBox 51">
            <a:extLst>
              <a:ext uri="{FF2B5EF4-FFF2-40B4-BE49-F238E27FC236}">
                <a16:creationId xmlns:a16="http://schemas.microsoft.com/office/drawing/2014/main" id="{3A5DCE48-BDA0-9644-FAF4-9BA3E8D5F66C}"/>
              </a:ext>
            </a:extLst>
          </p:cNvPr>
          <p:cNvSpPr txBox="1"/>
          <p:nvPr/>
        </p:nvSpPr>
        <p:spPr>
          <a:xfrm>
            <a:off x="2881778" y="6405735"/>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AMND; MBCN</a:t>
            </a:r>
          </a:p>
        </p:txBody>
      </p:sp>
      <p:sp>
        <p:nvSpPr>
          <p:cNvPr id="64" name="TextBox 63">
            <a:extLst>
              <a:ext uri="{FF2B5EF4-FFF2-40B4-BE49-F238E27FC236}">
                <a16:creationId xmlns:a16="http://schemas.microsoft.com/office/drawing/2014/main" id="{5C158E78-DF7A-C525-9B29-36AAB94D4249}"/>
              </a:ext>
            </a:extLst>
          </p:cNvPr>
          <p:cNvSpPr txBox="1"/>
          <p:nvPr/>
        </p:nvSpPr>
        <p:spPr>
          <a:xfrm>
            <a:off x="2927382" y="8299847"/>
            <a:ext cx="4278379"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AND; ABCN</a:t>
            </a:r>
          </a:p>
        </p:txBody>
      </p:sp>
      <p:cxnSp>
        <p:nvCxnSpPr>
          <p:cNvPr id="69" name="Straight Connector 68">
            <a:extLst>
              <a:ext uri="{FF2B5EF4-FFF2-40B4-BE49-F238E27FC236}">
                <a16:creationId xmlns:a16="http://schemas.microsoft.com/office/drawing/2014/main" id="{DF0867B4-B0E2-CA64-AC6F-54CC96226F47}"/>
              </a:ext>
            </a:extLst>
          </p:cNvPr>
          <p:cNvCxnSpPr>
            <a:cxnSpLocks/>
          </p:cNvCxnSpPr>
          <p:nvPr/>
        </p:nvCxnSpPr>
        <p:spPr>
          <a:xfrm>
            <a:off x="10160548" y="5167592"/>
            <a:ext cx="1309764" cy="246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2" t="28518" r="26849" b="61111"/>
          <a:stretch/>
        </p:blipFill>
        <p:spPr bwMode="auto">
          <a:xfrm>
            <a:off x="556692" y="1750146"/>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Box 14">
            <a:extLst>
              <a:ext uri="{FF2B5EF4-FFF2-40B4-BE49-F238E27FC236}">
                <a16:creationId xmlns:a16="http://schemas.microsoft.com/office/drawing/2014/main" id="{290AB2AC-C57E-ACB4-969B-888B593EA5EC}"/>
              </a:ext>
            </a:extLst>
          </p:cNvPr>
          <p:cNvSpPr txBox="1">
            <a:spLocks noChangeArrowheads="1"/>
          </p:cNvSpPr>
          <p:nvPr/>
        </p:nvSpPr>
        <p:spPr bwMode="auto">
          <a:xfrm>
            <a:off x="1033499" y="1188849"/>
            <a:ext cx="1524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19: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TAM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TỨ</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GIÁC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CHỮ</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NHẬT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VUÔNG</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1910504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69"/>
                                        </p:tgtEl>
                                      </p:cBhvr>
                                    </p:animEffect>
                                    <p:set>
                                      <p:cBhvr>
                                        <p:cTn id="42"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P spid="52"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633445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3222</TotalTime>
  <Words>357</Words>
  <Application>Microsoft Office PowerPoint</Application>
  <PresentationFormat>Custom</PresentationFormat>
  <Paragraphs>50</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 NITRO 5</cp:lastModifiedBy>
  <cp:revision>107</cp:revision>
  <dcterms:created xsi:type="dcterms:W3CDTF">2022-07-10T01:37:20Z</dcterms:created>
  <dcterms:modified xsi:type="dcterms:W3CDTF">2024-10-31T08:20:59Z</dcterms:modified>
</cp:coreProperties>
</file>